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8" r:id="rId1"/>
  </p:sldMasterIdLst>
  <p:sldIdLst>
    <p:sldId id="294" r:id="rId2"/>
    <p:sldId id="287" r:id="rId3"/>
    <p:sldId id="271" r:id="rId4"/>
    <p:sldId id="257" r:id="rId5"/>
    <p:sldId id="295" r:id="rId6"/>
    <p:sldId id="297" r:id="rId7"/>
    <p:sldId id="29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17" autoAdjust="0"/>
    <p:restoredTop sz="98736" autoAdjust="0"/>
  </p:normalViewPr>
  <p:slideViewPr>
    <p:cSldViewPr>
      <p:cViewPr>
        <p:scale>
          <a:sx n="100" d="100"/>
          <a:sy n="100" d="100"/>
        </p:scale>
        <p:origin x="-2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427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427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427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427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55574631-9BCE-4657-96D2-3BD7C6148961}" type="datetimeFigureOut">
              <a:rPr lang="ru-RU"/>
              <a:pPr/>
              <a:t>22.05.2018</a:t>
            </a:fld>
            <a:endParaRPr lang="ru-RU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428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0D14648E-004E-4A6D-AB83-F4C82AB216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9351A-83F0-497A-96E0-BBA8CFAA6E56}" type="datetimeFigureOut">
              <a:rPr lang="ru-RU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3A7CD-E832-4175-A0FB-91C43A224C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BF7E41-CFD0-4309-8502-DDD16EBA891C}" type="datetimeFigureOut">
              <a:rPr lang="ru-RU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C0D0A-214B-4165-A17C-48D5D414A5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EAEEE0-B830-4743-B616-6B81EB25E9F0}" type="datetimeFigureOut">
              <a:rPr lang="ru-RU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62280-1580-4466-9CB5-57152E9B33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079C28-0BCE-40F9-A3C6-C4B40032F9CE}" type="datetimeFigureOut">
              <a:rPr lang="ru-RU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F169-AE89-4442-A981-4FDC6E1599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4D297A-6BA3-40BC-92E3-B3105688C5AE}" type="datetimeFigureOut">
              <a:rPr lang="ru-RU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AD17F-FEFE-446C-AAA0-230DAF0DC4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8441C7-8AE1-45F4-8091-A99F980DA337}" type="datetimeFigureOut">
              <a:rPr lang="ru-RU"/>
              <a:pPr/>
              <a:t>22.05.2018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B8AAE-AB1E-4285-A3A4-6715BB09B1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EAC13F-4D9F-4964-A286-EE691F1F6C3E}" type="datetimeFigureOut">
              <a:rPr lang="ru-RU"/>
              <a:pPr/>
              <a:t>22.05.2018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5E2DF-EF7C-432B-8C03-2F44CEDFB9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92FD1-16B2-4000-9567-B4A4BA0F7B6C}" type="datetimeFigureOut">
              <a:rPr lang="ru-RU"/>
              <a:pPr/>
              <a:t>22.05.2018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39F82-946A-454C-93C8-4B1622F192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91272-1C41-42F6-9194-A71DFE34D37B}" type="datetimeFigureOut">
              <a:rPr lang="ru-RU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B66E7-F4E0-40FB-8590-06A3B201D9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41076B-AF5A-4AD4-A536-708ABA9C6B25}" type="datetimeFigureOut">
              <a:rPr lang="ru-RU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11CF1-2FC0-4DC0-A56C-CD83ECACCB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5325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325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BD245A5-B563-4BAA-8144-A56F489BF6C5}" type="datetimeFigureOut">
              <a:rPr lang="ru-RU"/>
              <a:pPr/>
              <a:t>22.05.2018</a:t>
            </a:fld>
            <a:endParaRPr lang="ru-RU"/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A55DE1F6-BCC7-4711-BDAC-C71E587F5CD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  <p:sldLayoutId id="2147484221" r:id="rId3"/>
    <p:sldLayoutId id="2147484222" r:id="rId4"/>
    <p:sldLayoutId id="2147484223" r:id="rId5"/>
    <p:sldLayoutId id="2147484224" r:id="rId6"/>
    <p:sldLayoutId id="2147484225" r:id="rId7"/>
    <p:sldLayoutId id="2147484226" r:id="rId8"/>
    <p:sldLayoutId id="2147484227" r:id="rId9"/>
    <p:sldLayoutId id="2147484228" r:id="rId10"/>
    <p:sldLayoutId id="214748422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 flipV="1">
            <a:off x="0" y="260350"/>
            <a:ext cx="9144000" cy="144463"/>
          </a:xfrm>
          <a:prstGeom prst="rect">
            <a:avLst/>
          </a:prstGeom>
          <a:solidFill>
            <a:srgbClr val="8064A2"/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" y="3284538"/>
            <a:ext cx="8643938" cy="2649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80975" indent="-180975"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Паллиативная медицинская помощь </a:t>
            </a:r>
          </a:p>
          <a:p>
            <a:pPr marL="180975" indent="-180975"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в ГАУЗ АО </a:t>
            </a:r>
          </a:p>
          <a:p>
            <a:pPr marL="180975" indent="-180975"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«Тындинская больница»</a:t>
            </a:r>
          </a:p>
          <a:p>
            <a:pPr marL="180975" indent="-180975" algn="ctr"/>
            <a:r>
              <a:rPr lang="ru-RU" sz="2400">
                <a:solidFill>
                  <a:srgbClr val="0000FF"/>
                </a:solidFill>
                <a:latin typeface="Times New Roman" pitchFamily="18" charset="0"/>
              </a:rPr>
              <a:t>ИНФОРМАЦИЯ </a:t>
            </a:r>
          </a:p>
          <a:p>
            <a:pPr marL="180975" indent="-180975" algn="ctr"/>
            <a:r>
              <a:rPr lang="ru-RU" sz="2400">
                <a:solidFill>
                  <a:srgbClr val="0000FF"/>
                </a:solidFill>
                <a:latin typeface="Times New Roman" pitchFamily="18" charset="0"/>
              </a:rPr>
              <a:t>ДЛЯ ПАЦИЕНТОВ и </a:t>
            </a:r>
          </a:p>
          <a:p>
            <a:pPr marL="180975" indent="-180975" algn="ctr"/>
            <a:r>
              <a:rPr lang="ru-RU" sz="2400">
                <a:solidFill>
                  <a:srgbClr val="0000FF"/>
                </a:solidFill>
                <a:latin typeface="Times New Roman" pitchFamily="18" charset="0"/>
              </a:rPr>
              <a:t>ИХ РОДСТВЕННИКОВ</a:t>
            </a:r>
          </a:p>
        </p:txBody>
      </p:sp>
      <p:pic>
        <p:nvPicPr>
          <p:cNvPr id="44036" name="Picture 2" descr="C:\Users\Никита\Desktop\Сним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260350"/>
            <a:ext cx="23050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23850" y="1412875"/>
            <a:ext cx="53276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</a:rPr>
              <a:t>Помощь умирающему облагораживает и возвышает того, кто эту</a:t>
            </a:r>
            <a:r>
              <a:rPr lang="ru-RU">
                <a:solidFill>
                  <a:srgbClr val="7030A0"/>
                </a:solidFill>
              </a:rPr>
              <a:t> </a:t>
            </a:r>
            <a:r>
              <a:rPr lang="ru-RU" b="1">
                <a:solidFill>
                  <a:srgbClr val="7030A0"/>
                </a:solidFill>
              </a:rPr>
              <a:t>помощь оказывает, </a:t>
            </a:r>
          </a:p>
          <a:p>
            <a:r>
              <a:rPr lang="ru-RU" b="1">
                <a:solidFill>
                  <a:srgbClr val="7030A0"/>
                </a:solidFill>
              </a:rPr>
              <a:t>она нужна не только уходящим в мир иной, но и</a:t>
            </a:r>
            <a:r>
              <a:rPr lang="ru-RU">
                <a:solidFill>
                  <a:srgbClr val="7030A0"/>
                </a:solidFill>
              </a:rPr>
              <a:t>  </a:t>
            </a:r>
            <a:r>
              <a:rPr lang="ru-RU" b="1">
                <a:solidFill>
                  <a:srgbClr val="7030A0"/>
                </a:solidFill>
              </a:rPr>
              <a:t>всем нам - живущим!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1438"/>
            <a:ext cx="9144000" cy="571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Паллиативная медицинская помощь (ПМП)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57188" y="928688"/>
            <a:ext cx="5286375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i="1">
                <a:latin typeface="Times New Roman" pitchFamily="18" charset="0"/>
                <a:cs typeface="Times New Roman" pitchFamily="18" charset="0"/>
              </a:rPr>
              <a:t>       Всемирная организация здравоохранения определяет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паллиативную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медицинскую помощь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, как подход, который способствует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улучшению качества жизни пациентов и их семей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, сталкивающихся с проблемами, связанными с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угрожающей жизни болезнью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, благодаря предупреждению и облегчению страданий посредством раннего выявления, точной оценки и лечения боли и других страданий - физических, психосоциальных и духовных.</a:t>
            </a:r>
          </a:p>
          <a:p>
            <a:r>
              <a:rPr lang="ru-RU" sz="2000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>
                <a:latin typeface="Times New Roman" pitchFamily="18" charset="0"/>
                <a:cs typeface="Times New Roman" pitchFamily="18" charset="0"/>
              </a:rPr>
            </a:br>
            <a:r>
              <a:rPr lang="ru-RU" sz="2000" i="1">
                <a:latin typeface="Times New Roman" pitchFamily="18" charset="0"/>
                <a:cs typeface="Times New Roman" pitchFamily="18" charset="0"/>
              </a:rPr>
              <a:t>             (World Health Organization, 2002)</a:t>
            </a:r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2" descr="C:\Users\Никита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714375"/>
            <a:ext cx="2857500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C:\Users\Никита\Desktop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2714625"/>
            <a:ext cx="2857500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 descr="C:\Users\Никита\Desktop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75" y="4714875"/>
            <a:ext cx="28733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1438"/>
            <a:ext cx="9144000" cy="8572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ПМП оказывается пациентам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неизлечимыми прогрессирующими заболеваниями и состояниями,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среди которых выделяют основные группы: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214313" y="1214438"/>
            <a:ext cx="8786812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algn="just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пациенты с различными формами злокачественных новообразований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(34%)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5725" indent="-85725" algn="just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пациенты с органной недостаточностью в стадии декомпенсации, при невозможности достичь ремиссии заболевания или стабилизации состояния пациента;</a:t>
            </a:r>
          </a:p>
          <a:p>
            <a:pPr marL="85725" indent="-85725" algn="just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пациенты с хроническими прогрессирующими заболеваниями терапевтического профиля в терминальной стадии развития;</a:t>
            </a:r>
          </a:p>
          <a:p>
            <a:pPr marL="85725" indent="-85725" algn="just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пациенты с тяжелыми необратимыми последствиями нарушений мозгового кровообращения, нуждающиеся в симптоматическом лечении и в обеспечении ухода при оказании медицинской помощи;</a:t>
            </a:r>
          </a:p>
          <a:p>
            <a:pPr marL="85725" indent="-85725" algn="just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пациенты с тяжелыми необратимыми последствиями травм, нуждающиеся в</a:t>
            </a:r>
          </a:p>
          <a:p>
            <a:pPr marL="85725" indent="-85725" algn="just"/>
            <a:r>
              <a:rPr lang="ru-RU">
                <a:latin typeface="Times New Roman" pitchFamily="18" charset="0"/>
                <a:cs typeface="Times New Roman" pitchFamily="18" charset="0"/>
              </a:rPr>
              <a:t>  симптоматической терапии и в обеспечении ухода при оказании медицинской помощи;</a:t>
            </a:r>
          </a:p>
          <a:p>
            <a:pPr marL="85725" indent="-85725" algn="just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пациенты с дегенеративными заболеваниями нервной системы на поздних стадиях развития заболевания;</a:t>
            </a:r>
          </a:p>
          <a:p>
            <a:pPr marL="85725" indent="-85725" algn="just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пациенты с различными формами деменции, в том числе с болезнью Альцгеймера, в терминальной стадии заболевания.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Прямая соединительная линия 43"/>
          <p:cNvCxnSpPr/>
          <p:nvPr/>
        </p:nvCxnSpPr>
        <p:spPr>
          <a:xfrm rot="5400000">
            <a:off x="7178675" y="2035175"/>
            <a:ext cx="357188" cy="1588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214938" y="2214563"/>
            <a:ext cx="2143125" cy="1587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5106988" y="2320925"/>
            <a:ext cx="214312" cy="1588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536951" y="1035050"/>
            <a:ext cx="214312" cy="1587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50112" y="1249363"/>
            <a:ext cx="214313" cy="1588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822450" y="1249363"/>
            <a:ext cx="214313" cy="1587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1763713" y="333375"/>
            <a:ext cx="5303837" cy="714375"/>
          </a:xfrm>
          <a:prstGeom prst="roundRect">
            <a:avLst/>
          </a:prstGeom>
          <a:solidFill>
            <a:schemeClr val="bg2"/>
          </a:solidFill>
          <a:effectLst>
            <a:outerShdw blurRad="50800" dist="38100" dir="10800000" algn="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Паллиативная медицинская помощь в 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ГАУЗ АО «Тындинская больница»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64163" y="1268413"/>
            <a:ext cx="3071812" cy="714375"/>
          </a:xfrm>
          <a:prstGeom prst="roundRect">
            <a:avLst/>
          </a:prstGeom>
          <a:solidFill>
            <a:schemeClr val="bg2"/>
          </a:solidFill>
          <a:effectLst>
            <a:outerShdw blurRad="50800" dist="38100" dir="10800000" algn="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Стационарные условия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51275" y="2349500"/>
            <a:ext cx="2592388" cy="4214813"/>
          </a:xfrm>
          <a:prstGeom prst="roundRect">
            <a:avLst/>
          </a:prstGeom>
          <a:solidFill>
            <a:schemeClr val="bg2"/>
          </a:solidFill>
          <a:effectLst>
            <a:outerShdw blurRad="50800" dist="38100" dir="10800000" algn="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Паллиативный профиль коек (круглосуточное пребывание) </a:t>
            </a:r>
          </a:p>
          <a:p>
            <a:pPr algn="ctr"/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ГАУЗ АО «Тындинская больница» </a:t>
            </a:r>
          </a:p>
          <a:p>
            <a:pPr algn="ctr"/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ctr"/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структурном подразделении «Соловьевская участковая больница»</a:t>
            </a:r>
          </a:p>
          <a:p>
            <a:pPr algn="ctr"/>
            <a:endParaRPr lang="ru-RU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3" y="2357438"/>
            <a:ext cx="2703512" cy="4214812"/>
          </a:xfrm>
          <a:prstGeom prst="roundRect">
            <a:avLst/>
          </a:prstGeom>
          <a:solidFill>
            <a:schemeClr val="bg2"/>
          </a:solidFill>
          <a:effectLst>
            <a:outerShdw blurRad="50800" dist="38100" dir="10800000" algn="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68288" algn="just">
              <a:buFontTx/>
              <a:buAutoNum type="arabicPeriod"/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Кабинет паллиативной медицинской помощи в поликлинике ГАУЗ АО «Тындинская больница» - кабинет №214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500" y="1214438"/>
            <a:ext cx="2857500" cy="714375"/>
          </a:xfrm>
          <a:prstGeom prst="roundRect">
            <a:avLst/>
          </a:prstGeom>
          <a:solidFill>
            <a:schemeClr val="bg2"/>
          </a:solidFill>
          <a:effectLst>
            <a:outerShdw blurRad="50800" dist="38100" dir="10800000" algn="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Амбулаторные условия, в том числе на дому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88125" y="2420938"/>
            <a:ext cx="2270125" cy="2520950"/>
          </a:xfrm>
          <a:prstGeom prst="roundRect">
            <a:avLst/>
          </a:prstGeom>
          <a:solidFill>
            <a:schemeClr val="bg2"/>
          </a:solidFill>
          <a:effectLst>
            <a:outerShdw blurRad="50800" dist="38100" dir="10800000" algn="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Койки сестринского ухода</a:t>
            </a:r>
          </a:p>
          <a:p>
            <a:pPr algn="ctr"/>
            <a:r>
              <a:rPr lang="ru-RU" sz="1200" b="1">
                <a:solidFill>
                  <a:schemeClr val="tx1"/>
                </a:solidFill>
                <a:latin typeface="Times New Roman" pitchFamily="18" charset="0"/>
              </a:rPr>
              <a:t>в ГАУЗ АО «Тындинская больница» </a:t>
            </a:r>
          </a:p>
          <a:p>
            <a:pPr algn="ctr"/>
            <a:r>
              <a:rPr lang="ru-RU" sz="1200" b="1">
                <a:solidFill>
                  <a:schemeClr val="tx1"/>
                </a:solidFill>
                <a:latin typeface="Times New Roman" pitchFamily="18" charset="0"/>
              </a:rPr>
              <a:t>и </a:t>
            </a:r>
          </a:p>
          <a:p>
            <a:pPr algn="ctr"/>
            <a:r>
              <a:rPr lang="ru-RU" sz="1200" b="1">
                <a:solidFill>
                  <a:schemeClr val="tx1"/>
                </a:solidFill>
                <a:latin typeface="Times New Roman" pitchFamily="18" charset="0"/>
              </a:rPr>
              <a:t>в структурном подразделении «Соловьевская участковая больница»</a:t>
            </a:r>
          </a:p>
          <a:p>
            <a:pPr algn="ctr"/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928813" y="1143000"/>
            <a:ext cx="5429250" cy="1588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8" idx="2"/>
          </p:cNvCxnSpPr>
          <p:nvPr/>
        </p:nvCxnSpPr>
        <p:spPr>
          <a:xfrm rot="16200000" flipH="1">
            <a:off x="1928812" y="2000251"/>
            <a:ext cx="428625" cy="28575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0" y="71438"/>
            <a:ext cx="9144000" cy="2143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1438"/>
            <a:ext cx="9144000" cy="6207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/>
            <a:r>
              <a: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ГАУЗ АО «Тындинская больница»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МАРШРУТИЗАЦИЯ ПАЦИЕНТА ПРИ БОЛЕВОМ СИНДРОМЕ:</a:t>
            </a:r>
          </a:p>
        </p:txBody>
      </p:sp>
      <p:sp>
        <p:nvSpPr>
          <p:cNvPr id="56323" name="TextBox 4"/>
          <p:cNvSpPr txBox="1">
            <a:spLocks noChangeArrowheads="1"/>
          </p:cNvSpPr>
          <p:nvPr/>
        </p:nvSpPr>
        <p:spPr bwMode="auto">
          <a:xfrm>
            <a:off x="395288" y="1268413"/>
            <a:ext cx="8029575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/>
            <a:r>
              <a:rPr lang="ru-RU" b="1" u="sng"/>
              <a:t>В рабочие дни:  </a:t>
            </a:r>
            <a:r>
              <a:rPr lang="ru-RU"/>
              <a:t>обращаться в кабинет онколога №214 (или кабинет участкового терапевта).</a:t>
            </a:r>
            <a:endParaRPr lang="ru-RU" b="1"/>
          </a:p>
          <a:p>
            <a:pPr marL="85725" indent="-85725"/>
            <a:r>
              <a:rPr lang="ru-RU" b="1"/>
              <a:t>В </a:t>
            </a:r>
            <a:r>
              <a:rPr lang="ru-RU" b="1" u="sng"/>
              <a:t>вечернее время, ночное время и выходные</a:t>
            </a:r>
            <a:r>
              <a:rPr lang="ru-RU" u="sng"/>
              <a:t> </a:t>
            </a:r>
            <a:r>
              <a:rPr lang="ru-RU" b="1" u="sng"/>
              <a:t>дни: </a:t>
            </a:r>
            <a:r>
              <a:rPr lang="ru-RU"/>
              <a:t>обращаться</a:t>
            </a:r>
            <a:r>
              <a:rPr lang="ru-RU" b="1"/>
              <a:t> </a:t>
            </a:r>
            <a:r>
              <a:rPr lang="ru-RU"/>
              <a:t> в приемный покой  терапевтического и хирургического отделений.                                                                                  терапевтический стационар </a:t>
            </a:r>
            <a:r>
              <a:rPr lang="ru-RU">
                <a:sym typeface="Webdings" pitchFamily="18" charset="2"/>
              </a:rPr>
              <a:t></a:t>
            </a:r>
            <a:r>
              <a:rPr lang="ru-RU"/>
              <a:t> 46-4-25,                                                                                                   хирургический стационар </a:t>
            </a:r>
            <a:r>
              <a:rPr lang="ru-RU">
                <a:sym typeface="Webdings" pitchFamily="18" charset="2"/>
              </a:rPr>
              <a:t></a:t>
            </a:r>
            <a:r>
              <a:rPr lang="ru-RU"/>
              <a:t>53-113., </a:t>
            </a:r>
          </a:p>
          <a:p>
            <a:pPr marL="85725" indent="-85725"/>
            <a:r>
              <a:rPr lang="ru-RU"/>
              <a:t>В приемном покое структурного подразделения «Соловьевская участковая больница»:   контактный</a:t>
            </a:r>
            <a:r>
              <a:rPr lang="ru-RU">
                <a:sym typeface="Webdings" pitchFamily="18" charset="2"/>
              </a:rPr>
              <a:t></a:t>
            </a:r>
            <a:r>
              <a:rPr lang="ru-RU"/>
              <a:t>34-148.</a:t>
            </a:r>
            <a:endParaRPr lang="ru-RU" b="1" u="sng"/>
          </a:p>
          <a:p>
            <a:pPr marL="85725" indent="-85725"/>
            <a:r>
              <a:rPr lang="ru-RU" b="1" u="sng"/>
              <a:t>На дому</a:t>
            </a:r>
            <a:r>
              <a:rPr lang="ru-RU"/>
              <a:t> – паллиативная </a:t>
            </a:r>
            <a:r>
              <a:rPr lang="ru-RU" u="sng"/>
              <a:t>помощь оказывается</a:t>
            </a:r>
            <a:r>
              <a:rPr lang="ru-RU"/>
              <a:t>  участковыми медсестрами, фельдшерами (в населенных пунктах Тындинского района) </a:t>
            </a:r>
            <a:r>
              <a:rPr lang="ru-RU" u="sng"/>
              <a:t>по назначению участкового терапевта  в рабочее время в рабочие дни.                                                                                                                     </a:t>
            </a:r>
            <a:r>
              <a:rPr lang="ru-RU"/>
              <a:t>                                             </a:t>
            </a:r>
            <a:r>
              <a:rPr lang="ru-RU" b="1" u="sng"/>
              <a:t>В остальное время (ночные часы, выходные дни)</a:t>
            </a:r>
            <a:r>
              <a:rPr lang="ru-RU"/>
              <a:t> – паллиативная </a:t>
            </a:r>
            <a:r>
              <a:rPr lang="ru-RU" u="sng"/>
              <a:t>помощь осуществляется бригадой неотложной медицинской помощи при вызове пациента  по телефону «03».  </a:t>
            </a:r>
            <a:r>
              <a:rPr lang="ru-RU"/>
              <a:t>                                                   В населенных пунктах Тындинского района  паллиативная помощь на дому осуществляется медицинским персоналом ФАПов, амбулаторий.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1438"/>
            <a:ext cx="9144000" cy="6207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/>
            <a:r>
              <a: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ГАУЗ АО «Тындинская больница»</a:t>
            </a:r>
          </a:p>
        </p:txBody>
      </p:sp>
      <p:sp>
        <p:nvSpPr>
          <p:cNvPr id="58371" name="TextBox 4"/>
          <p:cNvSpPr txBox="1">
            <a:spLocks noChangeArrowheads="1"/>
          </p:cNvSpPr>
          <p:nvPr/>
        </p:nvSpPr>
        <p:spPr bwMode="auto">
          <a:xfrm>
            <a:off x="395288" y="1700213"/>
            <a:ext cx="8029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algn="ctr"/>
            <a:r>
              <a:rPr lang="ru-RU" sz="2400"/>
              <a:t>При необходимости пациенты или их родственники</a:t>
            </a:r>
          </a:p>
          <a:p>
            <a:pPr marL="85725" indent="-85725" algn="ctr"/>
            <a:r>
              <a:rPr lang="ru-RU" sz="2400"/>
              <a:t> могут получить консультацию или </a:t>
            </a:r>
          </a:p>
          <a:p>
            <a:pPr marL="85725" indent="-85725" algn="ctr"/>
            <a:r>
              <a:rPr lang="ru-RU" sz="2400"/>
              <a:t>пройти обучение приемам ухода на дому за тяжелобольным пациентом, </a:t>
            </a:r>
          </a:p>
          <a:p>
            <a:pPr marL="85725" indent="-85725" algn="ctr"/>
            <a:r>
              <a:rPr lang="ru-RU" sz="2400"/>
              <a:t>приемам ухода за пациентом с трахеостомой, колостомой, </a:t>
            </a:r>
          </a:p>
          <a:p>
            <a:pPr marL="85725" indent="-85725" algn="ctr"/>
            <a:r>
              <a:rPr lang="ru-RU" sz="2400"/>
              <a:t>получить информацию об особенностях течения заболевания </a:t>
            </a:r>
          </a:p>
          <a:p>
            <a:pPr marL="85725" indent="-85725" algn="ctr"/>
            <a:r>
              <a:rPr lang="ru-RU" sz="2400"/>
              <a:t>в кабинете медицинской профилактики ( беседы, видеоматериалы), каб.№315.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-99392"/>
            <a:ext cx="8229600" cy="1143000"/>
          </a:xfrm>
          <a:noFill/>
          <a:ln/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100" b="1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Цитата</a:t>
            </a:r>
            <a:endParaRPr lang="ru-RU" sz="4100" b="1" kern="120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188" y="1412875"/>
            <a:ext cx="8086725" cy="3816350"/>
          </a:xfrm>
        </p:spPr>
        <p:txBody>
          <a:bodyPr>
            <a:normAutofit/>
          </a:bodyPr>
          <a:lstStyle/>
          <a:p>
            <a:pPr marL="0" indent="0" algn="just" defTabSz="457200">
              <a:buClr>
                <a:srgbClr val="136F76"/>
              </a:buClr>
              <a:buFont typeface="Wingdings" pitchFamily="2" charset="2"/>
              <a:buNone/>
            </a:pPr>
            <a:r>
              <a:rPr lang="ru-RU" sz="2400" i="1">
                <a:latin typeface="Calibri" pitchFamily="34" charset="0"/>
              </a:rPr>
              <a:t>У неизлечимого онкологического больного, чье состояние отягощено хронической болью, речь идет не о том, чтобы добавить время к ограниченной жизни, а о том, чтобы добавить жизни к ограниченному времени».</a:t>
            </a:r>
            <a:endParaRPr lang="en-US" sz="2400" i="1">
              <a:latin typeface="Calibri" pitchFamily="34" charset="0"/>
            </a:endParaRPr>
          </a:p>
          <a:p>
            <a:pPr marL="0" indent="0" defTabSz="457200">
              <a:buClr>
                <a:srgbClr val="136F76"/>
              </a:buClr>
              <a:buFont typeface="Wingdings" pitchFamily="2" charset="2"/>
              <a:buNone/>
            </a:pPr>
            <a:endParaRPr lang="en-US" sz="2400" i="1">
              <a:latin typeface="Calibri" pitchFamily="34" charset="0"/>
            </a:endParaRPr>
          </a:p>
          <a:p>
            <a:pPr marL="0" indent="0" algn="r" defTabSz="457200">
              <a:buClr>
                <a:srgbClr val="136F76"/>
              </a:buClr>
              <a:buFont typeface="Wingdings" pitchFamily="2" charset="2"/>
              <a:buNone/>
            </a:pPr>
            <a:r>
              <a:rPr lang="ru-RU" sz="2400" i="1">
                <a:latin typeface="Calibri" pitchFamily="34" charset="0"/>
              </a:rPr>
              <a:t>Профессор </a:t>
            </a:r>
            <a:r>
              <a:rPr lang="en-US" sz="2400" i="1">
                <a:latin typeface="Calibri" pitchFamily="34" charset="0"/>
              </a:rPr>
              <a:t/>
            </a:r>
            <a:br>
              <a:rPr lang="en-US" sz="2400" i="1">
                <a:latin typeface="Calibri" pitchFamily="34" charset="0"/>
              </a:rPr>
            </a:br>
            <a:r>
              <a:rPr lang="ru-RU" sz="2400" i="1">
                <a:latin typeface="Calibri" pitchFamily="34" charset="0"/>
              </a:rPr>
              <a:t>Ханс Вальтер Штрибель</a:t>
            </a:r>
          </a:p>
          <a:p>
            <a:pPr marL="0" indent="0" defTabSz="457200"/>
            <a:endParaRPr lang="ru-RU" sz="2400">
              <a:latin typeface="Calibri" pitchFamily="34" charset="0"/>
            </a:endParaRPr>
          </a:p>
        </p:txBody>
      </p:sp>
      <p:pic>
        <p:nvPicPr>
          <p:cNvPr id="4098" name="Picture 2" descr="C:\Users\Алла\Desktop\Картинки\92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83568" y="3573016"/>
            <a:ext cx="3816428" cy="276309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isometricOffAxis1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1961</TotalTime>
  <Words>451</Words>
  <PresentationFormat>Экран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Calibri</vt:lpstr>
      <vt:lpstr>Arial</vt:lpstr>
      <vt:lpstr>Times New Roman</vt:lpstr>
      <vt:lpstr>Wingdings</vt:lpstr>
      <vt:lpstr>Arial Black</vt:lpstr>
      <vt:lpstr>Webdings</vt:lpstr>
      <vt:lpstr>Скругленный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</dc:creator>
  <cp:lastModifiedBy>onkolog-114</cp:lastModifiedBy>
  <cp:revision>330</cp:revision>
  <dcterms:created xsi:type="dcterms:W3CDTF">2016-11-30T06:04:16Z</dcterms:created>
  <dcterms:modified xsi:type="dcterms:W3CDTF">2018-05-22T07:51:41Z</dcterms:modified>
</cp:coreProperties>
</file>